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BF294-6A9D-06C7-B5CA-60351B6C0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1C76C-295F-BB9B-84E2-D672595C3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9E3D-631D-2494-8C01-80AE65A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0EC4E-2DEC-AED5-5E79-8232D0E6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14B8C-6AFB-7AC0-FAD8-DCD3F850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717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80AC8-E937-B88C-F82D-FE8D8318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1A95F-4539-9ABF-E09A-BD2D4AD36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207F7-6BCB-ADF3-6B7E-B03E11D0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C0DD1-BDAA-BDBC-A1F4-BF2F7A05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03A13-783F-8160-C784-4A4F3382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74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1FE257-A086-77B6-C5EC-7734D1F4A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C08145-4115-1187-F3A8-FDC71118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E5AEE-A0BB-EEF1-FA81-B46E4998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6453A-5A03-8E84-3953-FB071472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9BEA8A-EC40-B4FA-6491-53AF6DC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855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6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751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2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5399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440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085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871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45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2AFAB-BB28-33AD-F426-092F4A65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443C3-D52B-BB5F-2F03-0CD52545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8B11B-9279-20A0-5990-C8128C9A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7D3A31-BC93-A02B-A431-0F5E279B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9F11D-5863-7E9C-77F8-0D7BCA2C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6198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721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6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084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E4138-B154-5776-A824-EBB4EC8C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AE4FD-912F-94C0-45BC-39943CF0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6F448-C0A7-A90C-AB9E-CB37AB7E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9CBC3-FBE2-A2F5-A0F0-64F473A1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3F910-B87F-DFA6-6FA2-40ABB442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306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D38F5-0B13-516B-5553-8D226F37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12DD4-EE9B-55D4-CBCC-9154F3AF2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004721-FE1B-E53F-49B3-E9EF66DB7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6FFE35-D66E-E4DF-35CF-A6182DA3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AFE071-E681-E1DC-D823-A742C5E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D852FF-23DD-CBBA-6F60-7B0947F9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565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C356-351F-9743-3B00-D8EF67AB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193C0-7792-D808-96F3-B67E5678F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7D8BF-D6E7-F855-D2DB-1E489C17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E0389B-BB57-7B70-D847-0E6ACAD9F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D8AA96-D470-6740-8114-EC599B99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AA9BD9-C59F-28B5-3368-EE77710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9EACAD-25BF-F668-DB96-B5B84E69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274EE0-6361-D8D9-8353-E940B49D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87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7170C-280A-172F-CF86-B192AE81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6B274A-5C49-B5F9-8DFC-EF2454AB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A995D4-C44C-0F2E-9C50-0B1CBBF6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E5A1E-69BB-5322-D279-811EAFDA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321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368E85-914F-3859-A7BD-67A88900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12BEB6-0F25-D149-736B-4E4B06C4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8DA532-0D20-4AD2-E61E-2F433DA1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324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D1CF6-33A4-DDE6-60C6-BD59A7DE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DA1BA-AD0C-2AE5-93E3-518A4C6E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8798FE-5450-4193-E554-9EC33775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CC95C-6B59-630A-F5BE-F13B3C7B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55220-1CC3-5630-B6A9-CA453501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68C37-5584-AEB9-23B4-FBECFB69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677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C9A05-2538-F83D-C55B-D82187DA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2EFBEF-E09D-4218-19EE-3CB0ED17D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0B4F79-DEF8-2944-D694-3B17F3FF1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B06DB6-26DB-C38B-CF0F-F4EDA40C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142B2-EB07-995D-5700-8B9C8213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0DC543-9D80-017F-072A-5A4E0854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82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E5EDD-91BA-E43D-7D5A-17791A9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185E42-5037-B342-7D9E-A9E4BA8D4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C80E4-B86E-701F-B3C4-F08A268F0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31002-436A-05BD-994A-C0AF77740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643E4-7759-4669-9EB0-345789A74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02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9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Молекулярная структура стекла">
            <a:extLst>
              <a:ext uri="{FF2B5EF4-FFF2-40B4-BE49-F238E27FC236}">
                <a16:creationId xmlns:a16="http://schemas.microsoft.com/office/drawing/2014/main" id="{65F37DC9-207D-AAB5-71CC-8210347BB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EAD7-E50E-5F28-3BAF-8C3C20ED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316533"/>
            <a:ext cx="11673841" cy="200857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Characteristics of complexes from the point of view of the theory of valence bonds. Chemical equilibrium in solutions.</a:t>
            </a:r>
            <a:endParaRPr lang="ru-KZ" sz="5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CDE2C-0946-5772-38E4-EDC0EF93A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pHd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Bakhadur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askar</a:t>
            </a:r>
            <a:endParaRPr lang="ru-K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4C346-2E12-A186-441B-525BAC014E78}"/>
              </a:ext>
            </a:extLst>
          </p:cNvPr>
          <p:cNvSpPr txBox="1"/>
          <p:nvPr/>
        </p:nvSpPr>
        <p:spPr>
          <a:xfrm>
            <a:off x="10342880" y="477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AA02907-CD6E-E230-4946-B185503A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5606"/>
            <a:ext cx="1608378" cy="1663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26B11E-9099-F5A4-0EB1-0E6F6F2A8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859" y="126514"/>
            <a:ext cx="1755741" cy="17328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98EEF-3D32-15E0-299F-A1AEBCFFA38D}"/>
              </a:ext>
            </a:extLst>
          </p:cNvPr>
          <p:cNvSpPr txBox="1"/>
          <p:nvPr/>
        </p:nvSpPr>
        <p:spPr>
          <a:xfrm>
            <a:off x="1850279" y="307328"/>
            <a:ext cx="828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Al-Farabi Kazakh National University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of Chemistry and Chemical technology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General and Inorganic Chemistry</a:t>
            </a: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D2027-6CD2-2BAA-928B-0D35C287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valence bond theory (VBT)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D0FBD-DBDA-2685-DC72-28D17E246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valence bond theory (VBT) explains the bonding and structure of coordination complexes in terms of overlap between metal orbitals and ligand donor orbitals.</a:t>
            </a:r>
          </a:p>
          <a:p>
            <a:r>
              <a:rPr lang="en-US" dirty="0"/>
              <a:t>Metal ions possess vacant orbitals that can accept electron pairs from ligands.</a:t>
            </a:r>
          </a:p>
          <a:p>
            <a:r>
              <a:rPr lang="en-US" dirty="0"/>
              <a:t>Ligands donate electron pairs through coordinate covalent bonds.</a:t>
            </a:r>
          </a:p>
          <a:p>
            <a:r>
              <a:rPr lang="en-US" dirty="0"/>
              <a:t>The geometry of the complex depends on hybridization of the central metal’s orbitals.</a:t>
            </a:r>
          </a:p>
          <a:p>
            <a:r>
              <a:rPr lang="en-US" dirty="0"/>
              <a:t>VBT connects classical valency concepts with quantum mechanics, providing a qualitative understanding of bond formation and molecular geometry in metal complexes.</a:t>
            </a:r>
          </a:p>
          <a:p>
            <a:endParaRPr lang="ru-K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18AAC4-DAC0-A648-31B6-05EA04B41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920" y="691447"/>
            <a:ext cx="1952371" cy="10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5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13BAE-E814-848B-D2BF-78396ACB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Formation of complexes: the VBT approach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3C943-CEE3-E1D9-2035-F2204E2EC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ligand approaches the central metal ion:</a:t>
            </a:r>
          </a:p>
          <a:p>
            <a:r>
              <a:rPr lang="en-US" dirty="0"/>
              <a:t>The metal ion accepts lone pair electrons from ligands into its vacant orbitals.</a:t>
            </a:r>
          </a:p>
          <a:p>
            <a:r>
              <a:rPr lang="en-US" dirty="0"/>
              <a:t>Hybrid orbitals form to minimize energy and maximize bond strength.</a:t>
            </a:r>
          </a:p>
          <a:p>
            <a:r>
              <a:rPr lang="en-US" dirty="0"/>
              <a:t>Each hybrid orbital overlaps with a ligand orbital containing a lone pair of electrons.</a:t>
            </a:r>
          </a:p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In [Co(NH₃)₆]³⁺, Co³⁺ (3d⁶) uses its inner 3d, 4s, and 4p orbitals to form six d²sp³ hybrid orbitals, resulting in an octahedral geometry.</a:t>
            </a:r>
            <a:br>
              <a:rPr lang="en-US" dirty="0"/>
            </a:br>
            <a:r>
              <a:rPr lang="en-US" dirty="0"/>
              <a:t>Each hybrid orbital overlaps with the nitrogen lone pair of NH₃, forming strong coordinate bonds.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3668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5C3E8-22EC-09AB-13A8-8D95D36F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Magnetic properties and bond character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AB2B1-2B68-21E5-6927-BBD817466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VBT also explains magnetic behavior and bonding type in coordination compounds.</a:t>
            </a:r>
          </a:p>
          <a:p>
            <a:r>
              <a:rPr lang="en-US" dirty="0"/>
              <a:t>Inner orbital complexes (low-spin): use inner d-orbitals; fewer unpaired electrons → diamagnetic.</a:t>
            </a:r>
            <a:br>
              <a:rPr lang="en-US" dirty="0"/>
            </a:br>
            <a:r>
              <a:rPr lang="en-US" dirty="0"/>
              <a:t>Example: [Co(NH₃)₆]³⁺ → all electrons paired.</a:t>
            </a:r>
          </a:p>
          <a:p>
            <a:r>
              <a:rPr lang="en-US" dirty="0"/>
              <a:t>Outer orbital complexes (high-spin): use outer d-orbitals; more unpaired electrons → paramagnetic.</a:t>
            </a:r>
            <a:br>
              <a:rPr lang="en-US" dirty="0"/>
            </a:br>
            <a:r>
              <a:rPr lang="en-US" dirty="0"/>
              <a:t>Example: [</a:t>
            </a:r>
            <a:r>
              <a:rPr lang="en-US" dirty="0" err="1"/>
              <a:t>FeF</a:t>
            </a:r>
            <a:r>
              <a:rPr lang="en-US" dirty="0"/>
              <a:t>₆]³⁻ → five unpaired electrons.</a:t>
            </a:r>
          </a:p>
          <a:p>
            <a:r>
              <a:rPr lang="en-US" dirty="0"/>
              <a:t>Thus, VBT successfully accounts for:</a:t>
            </a:r>
          </a:p>
          <a:p>
            <a:r>
              <a:rPr lang="en-US" dirty="0"/>
              <a:t>Geometry of the complex</a:t>
            </a:r>
          </a:p>
          <a:p>
            <a:r>
              <a:rPr lang="en-US" dirty="0"/>
              <a:t>Magnetic properties (</a:t>
            </a:r>
            <a:r>
              <a:rPr lang="en-US" dirty="0" err="1"/>
              <a:t>paramagnetism</a:t>
            </a:r>
            <a:r>
              <a:rPr lang="en-US" dirty="0"/>
              <a:t>, diamagnetism)</a:t>
            </a:r>
          </a:p>
          <a:p>
            <a:r>
              <a:rPr lang="en-US" dirty="0"/>
              <a:t>Qualitative stability based on bond overlap</a:t>
            </a:r>
          </a:p>
          <a:p>
            <a:r>
              <a:rPr lang="en-US" dirty="0"/>
              <a:t>However, it does not predict color or spectral properties, which are explained by Crystal Field Theory (CFT).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10322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C0A84-10AB-30E5-153B-628E0296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Chemical equilibrium in solutions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011578F-0E6C-05D4-D213-B00D1D07B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6454987" cy="4023360"/>
              </a:xfrm>
            </p:spPr>
            <p:txBody>
              <a:bodyPr>
                <a:normAutofit/>
              </a:bodyPr>
              <a:lstStyle/>
              <a:p>
                <a:r>
                  <a:rPr lang="en-US" sz="1700"/>
                  <a:t>In aqueous solutions, many coordination compounds undergo reversible dissociation and formation reactions, establishing chemical equilibrium.</a:t>
                </a:r>
              </a:p>
              <a:p>
                <a:r>
                  <a:rPr lang="en-US" sz="1700"/>
                  <a:t>Example:</a:t>
                </a:r>
              </a:p>
              <a:p>
                <a:pPr/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ar-IQ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IQ" sz="1700" i="1">
                            <a:latin typeface="Cambria Math" panose="02040503050406030204" pitchFamily="18" charset="0"/>
                          </a:rPr>
                          <m:t>𝐴𝑔</m:t>
                        </m:r>
                        <m:d>
                          <m:dPr>
                            <m:endChr m:val=""/>
                            <m:ctrlPr>
                              <a:rPr lang="ar-IQ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IQ" sz="17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ar-IQ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IQ" sz="17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ar-IQ" sz="17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ar-IQ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ar-IQ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IQ" sz="17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ar-IQ" sz="17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ar-IQ" sz="17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ar-IQ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IQ" sz="170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ar-IQ" sz="17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ar-IQ" sz="1700">
                                <a:latin typeface="Cambria Math" panose="02040503050406030204" pitchFamily="18" charset="0"/>
                              </a:rPr>
                              <m:t>⇌</m:t>
                            </m:r>
                            <m:r>
                              <a:rPr lang="ar-IQ" sz="17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ar-IQ" sz="17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IQ" sz="17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ar-IQ" sz="17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ar-IQ" sz="17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IQ" sz="17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ar-IQ" sz="17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ar-IQ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IQ" sz="17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ar-IQ" sz="17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ar-IQ" sz="1700"/>
              </a:p>
              <a:p>
                <a:r>
                  <a:rPr lang="en-US" sz="1700"/>
                  <a:t>The equilibrium constant is given by: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ar-IQ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17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ar-IQ" sz="17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ar-IQ" sz="17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ar-IQ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IQ" sz="17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ar-IQ" sz="17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IQ" sz="17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ar-IQ" sz="17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"/>
                            <m:ctrlPr>
                              <a:rPr lang="ar-IQ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IQ" sz="17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ar-IQ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IQ" sz="17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ar-IQ" sz="17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ar-IQ" sz="17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ar-IQ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IQ" sz="170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ar-IQ" sz="17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"/>
                            <m:ctrlPr>
                              <a:rPr lang="ar-IQ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ar-IQ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IQ" sz="1700" i="1">
                                    <a:latin typeface="Cambria Math" panose="02040503050406030204" pitchFamily="18" charset="0"/>
                                  </a:rPr>
                                  <m:t>𝐴𝑔</m:t>
                                </m:r>
                                <m:d>
                                  <m:dPr>
                                    <m:endChr m:val="]"/>
                                    <m:ctrlPr>
                                      <a:rPr lang="ar-IQ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IQ" sz="17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sSub>
                                      <m:sSubPr>
                                        <m:ctrlPr>
                                          <a:rPr lang="ar-IQ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IQ" sz="1700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ar-IQ" sz="17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ar-IQ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"/>
                                            <m:endChr m:val=""/>
                                            <m:ctrlPr>
                                              <a:rPr lang="ar-IQ" sz="17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IQ" sz="170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ar-IQ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ar-IQ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"/>
                                            <m:endChr m:val=""/>
                                            <m:ctrlPr>
                                              <a:rPr lang="ar-IQ" sz="17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IQ" sz="1700">
                                                <a:latin typeface="Cambria Math" panose="02040503050406030204" pitchFamily="18" charset="0"/>
                                              </a:rPr>
                                              <m:t>]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ar-IQ" sz="17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ar-IQ" sz="1700"/>
              </a:p>
              <a:p>
                <a:r>
                  <a:rPr lang="en-US" sz="1700"/>
                  <a:t>This is the dissociation constant; its reciprocal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1700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ar-IQ" sz="1700" b="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ar-IQ" sz="1700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IQ" sz="1700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ar-IQ" sz="1700" b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ar-IQ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1700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ar-IQ" sz="1700" b="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700"/>
                  <a:t>is the formation constant.</a:t>
                </a:r>
              </a:p>
              <a:p>
                <a:r>
                  <a:rPr lang="en-US" sz="1700"/>
                  <a:t>A large </a:t>
                </a:r>
                <a:r>
                  <a:rPr lang="en-US" sz="1700" err="1"/>
                  <a:t>K_f</a:t>
                </a:r>
                <a:r>
                  <a:rPr lang="en-US" sz="1700"/>
                  <a:t> indicates a stable complex with minimal dissociation, while a small </a:t>
                </a:r>
                <a:r>
                  <a:rPr lang="en-US" sz="1700" err="1"/>
                  <a:t>K_f</a:t>
                </a:r>
                <a:r>
                  <a:rPr lang="en-US" sz="1700"/>
                  <a:t> suggests a weakly bound complex that easily releases ligands.</a:t>
                </a:r>
              </a:p>
              <a:p>
                <a:endParaRPr lang="ru-KZ" sz="170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011578F-0E6C-05D4-D213-B00D1D07B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6454987" cy="4023360"/>
              </a:xfrm>
              <a:blipFill>
                <a:blip r:embed="rId2"/>
                <a:stretch>
                  <a:fillRect l="-567" t="-1212" r="-2077" b="-121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oordination Compounds - Introduction, Important Terms, Properties,  Classification, Ligands, IUPAC Nomenclature, Isomerism and Applications in  Chemistry: Definition, Types and Importance | AESL">
            <a:extLst>
              <a:ext uri="{FF2B5EF4-FFF2-40B4-BE49-F238E27FC236}">
                <a16:creationId xmlns:a16="http://schemas.microsoft.com/office/drawing/2014/main" id="{EB8E5C75-53FC-DCA7-0664-3F6335A8B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570" y="2770075"/>
            <a:ext cx="3135109" cy="17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40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C2EAF-575A-B1D6-B650-6EC76A8E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Factors Influencing Equilibrium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BC627F9-7001-8A5C-2FB4-90D35BF4D4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6454987" cy="4023360"/>
              </a:xfrm>
            </p:spPr>
            <p:txBody>
              <a:bodyPr>
                <a:normAutofit/>
              </a:bodyPr>
              <a:lstStyle/>
              <a:p>
                <a:r>
                  <a:rPr lang="en-US" sz="1100" dirty="0"/>
                  <a:t>The position of equilibrium in complex formation depends on several factors:</a:t>
                </a:r>
              </a:p>
              <a:p>
                <a:r>
                  <a:rPr lang="en-US" sz="1100" b="1" dirty="0"/>
                  <a:t>Nature of the Metal Ion:</a:t>
                </a:r>
                <a:endParaRPr lang="en-US" sz="1100" dirty="0"/>
              </a:p>
              <a:p>
                <a:pPr lvl="1"/>
                <a:r>
                  <a:rPr lang="en-US" sz="1100" dirty="0"/>
                  <a:t>Higher charge and smaller radius → stronger interaction with ligands → higher stability (larger </a:t>
                </a:r>
                <a:r>
                  <a:rPr lang="en-US" sz="1100" dirty="0" err="1"/>
                  <a:t>Kf</a:t>
                </a:r>
                <a:r>
                  <a:rPr lang="en-US" sz="1100" dirty="0"/>
                  <a:t>).</a:t>
                </a:r>
              </a:p>
              <a:p>
                <a:pPr lvl="1"/>
                <a:r>
                  <a:rPr lang="en-US" sz="1100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11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ar-IQ" sz="11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endChr m:val=""/>
                        <m:ctrlPr>
                          <a:rPr lang="ar-IQ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"/>
                            <m:ctrlPr>
                              <a:rPr lang="ar-IQ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IQ" sz="1100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  <m:d>
                              <m:dPr>
                                <m:ctrlPr>
                                  <a:rPr lang="ar-IQ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IQ" sz="1100" i="1">
                                    <a:latin typeface="Cambria Math" panose="02040503050406030204" pitchFamily="18" charset="0"/>
                                  </a:rPr>
                                  <m:t>𝐶𝑁</m:t>
                                </m:r>
                                <m:sSub>
                                  <m:sSubPr>
                                    <m:ctrlPr>
                                      <a:rPr lang="ar-IQ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ar-IQ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IQ" sz="110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ar-IQ" sz="11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ar-IQ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ar-IQ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IQ" sz="1100">
                                            <a:latin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ar-IQ" sz="11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ar-IQ" sz="11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ar-IQ" sz="110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ar-IQ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IQ" sz="11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ar-IQ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endChr m:val=""/>
                                <m:ctrlPr>
                                  <a:rPr lang="ar-IQ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ar-IQ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IQ" sz="1100" i="1">
                                        <a:latin typeface="Cambria Math" panose="02040503050406030204" pitchFamily="18" charset="0"/>
                                      </a:rPr>
                                      <m:t>𝐹𝑒</m:t>
                                    </m:r>
                                    <m:d>
                                      <m:dPr>
                                        <m:ctrlPr>
                                          <a:rPr lang="ar-IQ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ar-IQ" sz="1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ar-IQ" sz="1100" i="1"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ar-IQ" sz="11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ar-IQ" sz="1100" i="1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  <m:sSub>
                                          <m:sSubPr>
                                            <m:ctrlPr>
                                              <a:rPr lang="ar-IQ" sz="1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"/>
                                                <m:ctrlPr>
                                                  <a:rPr lang="ar-IQ" sz="11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ar-IQ" sz="1100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ar-IQ" sz="110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lang="ar-IQ" sz="1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"/>
                                                <m:endChr m:val=""/>
                                                <m:ctrlPr>
                                                  <a:rPr lang="ar-IQ" sz="11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ar-IQ" sz="1100">
                                                    <a:latin typeface="Cambria Math" panose="02040503050406030204" pitchFamily="18" charset="0"/>
                                                  </a:rPr>
                                                  <m:t>]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ar-IQ" sz="11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ar-IQ" sz="110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ar-IQ" sz="1100" dirty="0"/>
              </a:p>
              <a:p>
                <a:r>
                  <a:rPr lang="en-US" sz="1100" b="1" dirty="0"/>
                  <a:t>Nature of Ligands:</a:t>
                </a:r>
                <a:endParaRPr lang="en-US" sz="1100" dirty="0"/>
              </a:p>
              <a:p>
                <a:pPr lvl="1"/>
                <a:r>
                  <a:rPr lang="en-US" sz="1100" dirty="0"/>
                  <a:t>Hard–soft acid–base (HSAB) interactions influence stability.</a:t>
                </a:r>
              </a:p>
              <a:p>
                <a:pPr lvl="1"/>
                <a:r>
                  <a:rPr lang="en-US" sz="1100" dirty="0"/>
                  <a:t>Chelating ligands (like EDTA⁴⁻) greatly stabilize complexes (chelate effect).</a:t>
                </a:r>
              </a:p>
              <a:p>
                <a:r>
                  <a:rPr lang="en-US" sz="1100" b="1" dirty="0"/>
                  <a:t>pH of the Solution:</a:t>
                </a:r>
                <a:endParaRPr lang="en-US" sz="1100" dirty="0"/>
              </a:p>
              <a:p>
                <a:pPr lvl="1"/>
                <a:r>
                  <a:rPr lang="en-US" sz="1100" dirty="0"/>
                  <a:t>Protonation of ligands can shift equilibrium.</a:t>
                </a:r>
              </a:p>
              <a:p>
                <a:pPr lvl="1"/>
                <a:r>
                  <a:rPr lang="en-US" sz="1100" dirty="0"/>
                  <a:t>Example: excess H⁺ reduces stability of [Cu(NH₃)₄]²⁺ because NH₃ becomes NH₄⁺.</a:t>
                </a:r>
              </a:p>
              <a:p>
                <a:r>
                  <a:rPr lang="en-US" sz="1100" b="1" dirty="0"/>
                  <a:t>Temperature and Ionic Strength:</a:t>
                </a:r>
                <a:endParaRPr lang="en-US" sz="1100" dirty="0"/>
              </a:p>
              <a:p>
                <a:pPr lvl="1"/>
                <a:r>
                  <a:rPr lang="en-US" sz="1100" dirty="0"/>
                  <a:t>Formation of complexes is often exothermic; increasing temperature can shift equilibrium toward dissociation.</a:t>
                </a:r>
              </a:p>
              <a:p>
                <a:endParaRPr lang="ru-KZ" sz="11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BC627F9-7001-8A5C-2FB4-90D35BF4D4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6454987" cy="4023360"/>
              </a:xfrm>
              <a:blipFill>
                <a:blip r:embed="rId2"/>
                <a:stretch>
                  <a:fillRect t="-2576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D0F76986-6A17-6747-2D01-62F3CFD8A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1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BE9D8-57E5-27C9-C044-5EB3957A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Applications of VBT and equilibrium concepts</a:t>
            </a:r>
            <a:br>
              <a:rPr lang="en-US" b="1" dirty="0"/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9C799-573C-83D7-B9A3-CA172F105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valence bond theory and solution equilibrium has practical importance:</a:t>
            </a:r>
          </a:p>
          <a:p>
            <a:r>
              <a:rPr lang="en-US" u="sng" dirty="0"/>
              <a:t>Analytical Chemistry: </a:t>
            </a:r>
            <a:r>
              <a:rPr lang="en-US" dirty="0"/>
              <a:t>Metal-ligand equilibria used in titration indicators and complexometric analysis (EDTA titrations).</a:t>
            </a:r>
          </a:p>
          <a:p>
            <a:r>
              <a:rPr lang="en-US" u="sng" dirty="0"/>
              <a:t>Medicinal Chemistry</a:t>
            </a:r>
            <a:r>
              <a:rPr lang="en-US" dirty="0"/>
              <a:t>: Drug-metal complex stability determines bioavailability (e.g., cisplatin–DNA interactions).</a:t>
            </a:r>
          </a:p>
          <a:p>
            <a:r>
              <a:rPr lang="en-US" u="sng" dirty="0"/>
              <a:t>Environmental Chemistry</a:t>
            </a:r>
            <a:r>
              <a:rPr lang="en-US" dirty="0"/>
              <a:t>: Complexation affects solubility and mobility of metal ions in natural waters.</a:t>
            </a:r>
          </a:p>
          <a:p>
            <a:r>
              <a:rPr lang="en-US" u="sng" dirty="0"/>
              <a:t>Industrial Chemistry</a:t>
            </a:r>
            <a:r>
              <a:rPr lang="en-US" dirty="0"/>
              <a:t>: Control of complex equilibria is crucial in electroplating, catalysis, and water treatment.</a:t>
            </a:r>
          </a:p>
          <a:p>
            <a:r>
              <a:rPr lang="en-US" dirty="0"/>
              <a:t>These principles enable prediction, control, and manipulation of chemical reactions in solution.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968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86256-056F-D314-263D-8555E492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4A086-23EB-2D19-3E4C-7FE016A1A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Valence Bond Theory (VBT) explains metal–ligand bonding through orbital hybridization and electron-pair donation.</a:t>
            </a:r>
          </a:p>
          <a:p>
            <a:r>
              <a:rPr lang="en-US" dirty="0"/>
              <a:t>The geometry and magnetism of complexes depend on the hybrid orbitals involved.</a:t>
            </a:r>
          </a:p>
          <a:p>
            <a:r>
              <a:rPr lang="en-US" dirty="0"/>
              <a:t>In aqueous media, complexes participate in dynamic equilibria described by formation (</a:t>
            </a:r>
            <a:r>
              <a:rPr lang="en-US" dirty="0" err="1"/>
              <a:t>Kf</a:t>
            </a:r>
            <a:r>
              <a:rPr lang="en-US" dirty="0"/>
              <a:t>) and dissociation (</a:t>
            </a:r>
            <a:r>
              <a:rPr lang="en-US" dirty="0" err="1"/>
              <a:t>Kd</a:t>
            </a:r>
            <a:r>
              <a:rPr lang="en-US" dirty="0"/>
              <a:t>) constants.</a:t>
            </a:r>
          </a:p>
          <a:p>
            <a:r>
              <a:rPr lang="en-US" dirty="0"/>
              <a:t>Equilibrium shifts depend on metal ion charge, ligand type, pH, and temperature.</a:t>
            </a:r>
          </a:p>
          <a:p>
            <a:r>
              <a:rPr lang="en-US" dirty="0"/>
              <a:t>Knowledge of both bonding and solution equilibrium provides a unified understanding of complex chemistry.</a:t>
            </a:r>
          </a:p>
          <a:p>
            <a:r>
              <a:rPr lang="en-US" dirty="0"/>
              <a:t>The valence bond approach reveals how the structure and bonding of coordination compounds govern their chemical behavior in solution.</a:t>
            </a:r>
            <a:br>
              <a:rPr lang="en-US" dirty="0"/>
            </a:br>
            <a:r>
              <a:rPr lang="en-US" dirty="0"/>
              <a:t>Coupled with equilibrium theory, it enables chemists to predict the formation, stability, and reactivity of metal complexes across chemical, biological, and industrial systems.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3231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74C6-51F8-1CBD-0DE8-C18A41D7D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Questions?</a:t>
            </a:r>
            <a:endParaRPr lang="ru-KZ" sz="4400">
              <a:solidFill>
                <a:srgbClr val="FFFFFF"/>
              </a:solidFill>
            </a:endParaRPr>
          </a:p>
        </p:txBody>
      </p:sp>
      <p:pic>
        <p:nvPicPr>
          <p:cNvPr id="4" name="Picture 3" descr="Желтый вопросительный знак">
            <a:extLst>
              <a:ext uri="{FF2B5EF4-FFF2-40B4-BE49-F238E27FC236}">
                <a16:creationId xmlns:a16="http://schemas.microsoft.com/office/drawing/2014/main" id="{AC8FCF41-CA8A-86E8-5A8A-7FE748C0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26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70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826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Cambria Math</vt:lpstr>
      <vt:lpstr>Тема Office</vt:lpstr>
      <vt:lpstr>Ретро</vt:lpstr>
      <vt:lpstr>Characteristics of complexes from the point of view of the theory of valence bonds. Chemical equilibrium in solutions.</vt:lpstr>
      <vt:lpstr>The valence bond theory (VBT)</vt:lpstr>
      <vt:lpstr>Formation of complexes: the VBT approach</vt:lpstr>
      <vt:lpstr>Magnetic properties and bond character</vt:lpstr>
      <vt:lpstr>Chemical equilibrium in solutions</vt:lpstr>
      <vt:lpstr>Factors Influencing Equilibrium</vt:lpstr>
      <vt:lpstr>Applications of VBT and equilibrium concepts 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eze</dc:creator>
  <cp:lastModifiedBy>eze</cp:lastModifiedBy>
  <cp:revision>5</cp:revision>
  <dcterms:created xsi:type="dcterms:W3CDTF">2025-11-04T13:13:58Z</dcterms:created>
  <dcterms:modified xsi:type="dcterms:W3CDTF">2025-11-05T15:31:33Z</dcterms:modified>
</cp:coreProperties>
</file>